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5" r:id="rId2"/>
    <p:sldId id="256" r:id="rId3"/>
    <p:sldId id="257" r:id="rId4"/>
    <p:sldId id="263" r:id="rId5"/>
    <p:sldId id="281" r:id="rId6"/>
    <p:sldId id="282" r:id="rId7"/>
    <p:sldId id="283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86" r:id="rId16"/>
    <p:sldId id="258" r:id="rId17"/>
    <p:sldId id="275" r:id="rId18"/>
    <p:sldId id="278" r:id="rId19"/>
    <p:sldId id="279" r:id="rId20"/>
    <p:sldId id="273" r:id="rId21"/>
    <p:sldId id="274" r:id="rId22"/>
    <p:sldId id="280" r:id="rId23"/>
    <p:sldId id="272" r:id="rId24"/>
    <p:sldId id="264" r:id="rId25"/>
    <p:sldId id="266" r:id="rId26"/>
    <p:sldId id="267" r:id="rId27"/>
    <p:sldId id="268" r:id="rId28"/>
    <p:sldId id="269" r:id="rId29"/>
    <p:sldId id="270" r:id="rId30"/>
    <p:sldId id="261" r:id="rId31"/>
  </p:sldIdLst>
  <p:sldSz cx="12192000" cy="6858000"/>
  <p:notesSz cx="6858000" cy="9144000"/>
  <p:embeddedFontLst>
    <p:embeddedFont>
      <p:font typeface="Cafe24 Ssurround OTF Bold" panose="020F0800000000000000" charset="-127"/>
      <p:bold r:id="rId32"/>
    </p:embeddedFont>
    <p:embeddedFont>
      <p:font typeface="Noto Sans KR Medium" panose="020B0600000101010101" charset="-127"/>
      <p:regular r:id="rId33"/>
    </p:embeddedFont>
    <p:embeddedFont>
      <p:font typeface="맑은 고딕" panose="020B0503020000020004" pitchFamily="50" charset="-127"/>
      <p:regular r:id="rId34"/>
      <p:bold r:id="rId35"/>
    </p:embeddedFont>
    <p:embeddedFont>
      <p:font typeface="배달의민족 주아" panose="02020603020101020101" pitchFamily="18" charset="-127"/>
      <p:regular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83337758-FC73-4949-AC71-D14679E4AB3F}">
          <p14:sldIdLst/>
        </p14:section>
        <p14:section name="양식" id="{6D1FAB28-0236-487D-9B10-9E8AF0FB014F}">
          <p14:sldIdLst>
            <p14:sldId id="285"/>
            <p14:sldId id="256"/>
            <p14:sldId id="257"/>
            <p14:sldId id="263"/>
            <p14:sldId id="281"/>
            <p14:sldId id="282"/>
            <p14:sldId id="283"/>
            <p14:sldId id="287"/>
            <p14:sldId id="288"/>
            <p14:sldId id="289"/>
            <p14:sldId id="290"/>
            <p14:sldId id="291"/>
            <p14:sldId id="292"/>
            <p14:sldId id="293"/>
            <p14:sldId id="286"/>
            <p14:sldId id="258"/>
            <p14:sldId id="275"/>
            <p14:sldId id="278"/>
            <p14:sldId id="279"/>
            <p14:sldId id="273"/>
            <p14:sldId id="274"/>
            <p14:sldId id="280"/>
            <p14:sldId id="272"/>
            <p14:sldId id="264"/>
            <p14:sldId id="266"/>
            <p14:sldId id="267"/>
            <p14:sldId id="268"/>
            <p14:sldId id="269"/>
            <p14:sldId id="27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24A"/>
    <a:srgbClr val="B5A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4660"/>
  </p:normalViewPr>
  <p:slideViewPr>
    <p:cSldViewPr snapToGrid="0">
      <p:cViewPr>
        <p:scale>
          <a:sx n="33" d="100"/>
          <a:sy n="33" d="100"/>
        </p:scale>
        <p:origin x="2424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5C9CCD-7C95-ABE1-4702-5934F83E4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8B7C134-F9C9-DFB2-D32C-6A842A215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E1EBC2-C360-AF1F-B087-B624248E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C1E5F7-8F7F-700A-399E-A8C66AA6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889FA0-F098-CA39-B897-D0E74E35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915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DBD0B-2426-8390-1616-A9D4A1ED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F361AA7-57C5-BE7C-7262-6C5B5E615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CC1378-8616-D711-19B4-286E1C0B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D5A8DD-8532-81A9-940F-1D81CDF2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8AD232D-3D25-F851-AFDE-C0BA4F8C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421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BA3618A-15BE-7C54-022C-2F9B5BDC4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0B2173E-6EE4-53A0-46DE-0B4F374D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DCA5BD-2AED-E965-B2B0-8747A498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63A2CF-102E-B6AF-85A9-53F3C133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7CED88-59C0-490E-DD47-8038D92A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339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3E76BB-3DE8-036E-BA8E-5D4562E7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F38E24-07D9-6C63-8CB9-60397B0A4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3715DC-081E-C555-9918-370534F1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0FEF09-1816-64CF-A631-2F65F6F2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929123-6679-4AC5-F0F1-B18653E8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87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D4E8B1-FA35-C92F-598C-B921925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A81591-C4F9-B4E9-48D7-C0BD640E6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0273FD-138F-D9F4-A87D-7BCED709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CC601D-1F30-060D-41FF-D848A5A4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55F218-E650-9581-00BA-C6765F62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59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E4F1B0-C75D-44B1-E8C4-5AC6BE0B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F162EB-5CB3-3A30-7924-B38B3F210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2E080C3-7901-BFE1-3A7F-02DE61AB1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98B9ED0-4661-6757-9B39-54936B9C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E166CF-7F67-09EF-AB95-015521BC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DF9AB22-BE4B-73A6-B8E2-A43A4A30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99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C8E359-D6AC-12AF-D89C-9ED8F5BD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08962D-E661-FE82-8D62-F7286176D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3BAD6D9-5941-37D1-C550-14705FF7D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DC2FA4F-5193-D7E8-A145-7A38B19FE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67232AB-7E46-C729-98DC-66D9E6975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88E1296-4048-B343-1154-14366392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D802D14-FB56-E76E-BA91-71E1512A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1C16E99-8036-E4EE-F8EB-A0C8EC9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24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498E59-2594-F571-F62B-72A30808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02687D9-964D-1FBB-C9A4-5D0003DE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0EDF33-ACF2-6202-A0AA-E427655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E4E23F4-F27A-AA83-356F-03A77978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56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BA30BD4-D0D4-CC2E-8C81-1885BF2F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18C1174-70D6-DE19-B5E8-DCEC0F49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CE90D5-4E6C-D1A0-B947-27CCC2C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22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C040CA-1766-FFD8-81C9-A33519FB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1D88EC7-8DD2-20E7-E4F3-29DE1DCD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0546658-E650-FCF9-82FB-48DBB4BA7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2766C1A-5E80-3B55-B149-2D88CCC1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2EC3CF2-EB6D-A4AE-36CD-845B63B6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F9BFBA3-A969-8B18-1041-194791FE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905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AB8100-7747-FBA9-8104-FB2DEA61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E9E850-C0FB-8A79-8738-61E5DFDBF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029D6C9-DCBD-A593-2E6B-E0D4F9B0E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F4519F-ED32-7D11-D3B3-C6FEE2B4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D5E802B-BF09-17D0-EDE3-D7E9F478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81ABF2-7645-6639-3574-99B1E612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14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3E3148-8C4D-9FE3-F94C-B3CA3232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708144-8803-BCFD-3B08-A4A680940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B73E75-2294-A9F0-C965-5BE9BF38A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9447F6-5F23-429E-B496-0BCC94C67158}" type="datetimeFigureOut">
              <a:rPr lang="ko-KR" altLang="en-US" smtClean="0"/>
              <a:t>2024-04-08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B546CD-0733-714F-3F1C-EB1182F4F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6C1066-0249-3B25-FF2E-50C7A5E58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6B7B01-9B7A-4259-A1D8-F7C59E6845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92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안내사항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845126" y="1206370"/>
            <a:ext cx="41078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 자료 설명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845126" y="2049916"/>
            <a:ext cx="9514445" cy="414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 err="1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애니말랑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학습지는 우선 </a:t>
            </a:r>
            <a:r>
              <a:rPr lang="ko-KR" altLang="en-US" sz="2400" dirty="0" err="1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애니말랑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카드를 살펴보는 것으로 시작합니다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총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3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가지 활동으로 진행됩니다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1.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카드를 살펴보며 자연수와 곱셈식을 바꾸어 표현하기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2.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하나의 곱셈식을 다른 곱셈식으로 바꾸어 보기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3.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문제 해결하기 활동 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그 후 본 게임을 즐기시면 더욱 능숙하게 다룰 수 있습니다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ts val="4000"/>
              </a:lnSpc>
            </a:pP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예상 소요 시간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: 1~ 2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차시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968829" y="191250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035" y="3968122"/>
            <a:ext cx="2842676" cy="2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6" y="-3325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944110" y="943020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 까요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DBF4C-5A6F-49D3-A7E1-2A2677DC4DC7}"/>
              </a:ext>
            </a:extLst>
          </p:cNvPr>
          <p:cNvSpPr txBox="1"/>
          <p:nvPr/>
        </p:nvSpPr>
        <p:spPr>
          <a:xfrm>
            <a:off x="1547271" y="2284542"/>
            <a:ext cx="94891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59220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" y="-38968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944110" y="943020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 까요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DBF4C-5A6F-49D3-A7E1-2A2677DC4DC7}"/>
              </a:ext>
            </a:extLst>
          </p:cNvPr>
          <p:cNvSpPr txBox="1"/>
          <p:nvPr/>
        </p:nvSpPr>
        <p:spPr>
          <a:xfrm>
            <a:off x="-2883061" y="2055904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80A5C-4EB9-480F-AB23-C7FD1932D16B}"/>
              </a:ext>
            </a:extLst>
          </p:cNvPr>
          <p:cNvSpPr txBox="1"/>
          <p:nvPr/>
        </p:nvSpPr>
        <p:spPr>
          <a:xfrm>
            <a:off x="-1697730" y="2724095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1 x 88</a:t>
            </a:r>
          </a:p>
        </p:txBody>
      </p:sp>
    </p:spTree>
    <p:extLst>
      <p:ext uri="{BB962C8B-B14F-4D97-AF65-F5344CB8AC3E}">
        <p14:creationId xmlns:p14="http://schemas.microsoft.com/office/powerpoint/2010/main" val="118329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944110" y="943020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 까요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DBF4C-5A6F-49D3-A7E1-2A2677DC4DC7}"/>
              </a:ext>
            </a:extLst>
          </p:cNvPr>
          <p:cNvSpPr txBox="1"/>
          <p:nvPr/>
        </p:nvSpPr>
        <p:spPr>
          <a:xfrm>
            <a:off x="-2883061" y="2055904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80A5C-4EB9-480F-AB23-C7FD1932D16B}"/>
              </a:ext>
            </a:extLst>
          </p:cNvPr>
          <p:cNvSpPr txBox="1"/>
          <p:nvPr/>
        </p:nvSpPr>
        <p:spPr>
          <a:xfrm>
            <a:off x="-1545330" y="3675673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2 x 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93746-C9DE-477C-AD2C-7EA804FC7701}"/>
              </a:ext>
            </a:extLst>
          </p:cNvPr>
          <p:cNvSpPr txBox="1"/>
          <p:nvPr/>
        </p:nvSpPr>
        <p:spPr>
          <a:xfrm>
            <a:off x="-1545330" y="2860549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1 x 88</a:t>
            </a:r>
          </a:p>
        </p:txBody>
      </p:sp>
    </p:spTree>
    <p:extLst>
      <p:ext uri="{BB962C8B-B14F-4D97-AF65-F5344CB8AC3E}">
        <p14:creationId xmlns:p14="http://schemas.microsoft.com/office/powerpoint/2010/main" val="218761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5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944110" y="943020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 까요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DBF4C-5A6F-49D3-A7E1-2A2677DC4DC7}"/>
              </a:ext>
            </a:extLst>
          </p:cNvPr>
          <p:cNvSpPr txBox="1"/>
          <p:nvPr/>
        </p:nvSpPr>
        <p:spPr>
          <a:xfrm>
            <a:off x="-2883061" y="2055904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80A5C-4EB9-480F-AB23-C7FD1932D16B}"/>
              </a:ext>
            </a:extLst>
          </p:cNvPr>
          <p:cNvSpPr txBox="1"/>
          <p:nvPr/>
        </p:nvSpPr>
        <p:spPr>
          <a:xfrm>
            <a:off x="-1545330" y="3675673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2 x 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93746-C9DE-477C-AD2C-7EA804FC7701}"/>
              </a:ext>
            </a:extLst>
          </p:cNvPr>
          <p:cNvSpPr txBox="1"/>
          <p:nvPr/>
        </p:nvSpPr>
        <p:spPr>
          <a:xfrm>
            <a:off x="-1545330" y="2860549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1 x 88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F7A5-72C1-48FF-B1AB-C51F0C43F123}"/>
              </a:ext>
            </a:extLst>
          </p:cNvPr>
          <p:cNvSpPr txBox="1"/>
          <p:nvPr/>
        </p:nvSpPr>
        <p:spPr>
          <a:xfrm>
            <a:off x="-1545330" y="4560056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4 x 22</a:t>
            </a:r>
          </a:p>
        </p:txBody>
      </p:sp>
    </p:spTree>
    <p:extLst>
      <p:ext uri="{BB962C8B-B14F-4D97-AF65-F5344CB8AC3E}">
        <p14:creationId xmlns:p14="http://schemas.microsoft.com/office/powerpoint/2010/main" val="282712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42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944110" y="943020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 까요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DBF4C-5A6F-49D3-A7E1-2A2677DC4DC7}"/>
              </a:ext>
            </a:extLst>
          </p:cNvPr>
          <p:cNvSpPr txBox="1"/>
          <p:nvPr/>
        </p:nvSpPr>
        <p:spPr>
          <a:xfrm>
            <a:off x="-2883061" y="2055904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80A5C-4EB9-480F-AB23-C7FD1932D16B}"/>
              </a:ext>
            </a:extLst>
          </p:cNvPr>
          <p:cNvSpPr txBox="1"/>
          <p:nvPr/>
        </p:nvSpPr>
        <p:spPr>
          <a:xfrm>
            <a:off x="-1545330" y="3675673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2 x 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93746-C9DE-477C-AD2C-7EA804FC7701}"/>
              </a:ext>
            </a:extLst>
          </p:cNvPr>
          <p:cNvSpPr txBox="1"/>
          <p:nvPr/>
        </p:nvSpPr>
        <p:spPr>
          <a:xfrm>
            <a:off x="-1545330" y="2860549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1 x 88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F7A5-72C1-48FF-B1AB-C51F0C43F123}"/>
              </a:ext>
            </a:extLst>
          </p:cNvPr>
          <p:cNvSpPr txBox="1"/>
          <p:nvPr/>
        </p:nvSpPr>
        <p:spPr>
          <a:xfrm>
            <a:off x="-1545330" y="4560056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4 x 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959C6E-9880-414F-A41C-4F4066E2E091}"/>
              </a:ext>
            </a:extLst>
          </p:cNvPr>
          <p:cNvSpPr txBox="1"/>
          <p:nvPr/>
        </p:nvSpPr>
        <p:spPr>
          <a:xfrm>
            <a:off x="3046851" y="2856317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88   =   8 x 11</a:t>
            </a:r>
          </a:p>
        </p:txBody>
      </p:sp>
    </p:spTree>
    <p:extLst>
      <p:ext uri="{BB962C8B-B14F-4D97-AF65-F5344CB8AC3E}">
        <p14:creationId xmlns:p14="http://schemas.microsoft.com/office/powerpoint/2010/main" val="328585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237074" y="2743763"/>
            <a:ext cx="1004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구성품을 살펴볼까요</a:t>
            </a:r>
            <a:r>
              <a:rPr lang="en-US" altLang="ko-KR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1293098" y="3889107"/>
            <a:ext cx="9724571" cy="29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420635" y="177975"/>
            <a:ext cx="5392908" cy="942336"/>
            <a:chOff x="2848177" y="177975"/>
            <a:chExt cx="5392908" cy="942336"/>
          </a:xfrm>
        </p:grpSpPr>
        <p:pic>
          <p:nvPicPr>
            <p:cNvPr id="3074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830"/>
            <a:stretch/>
          </p:blipFill>
          <p:spPr bwMode="auto">
            <a:xfrm>
              <a:off x="2848177" y="177975"/>
              <a:ext cx="2231489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/>
            <a:stretch/>
          </p:blipFill>
          <p:spPr bwMode="auto">
            <a:xfrm>
              <a:off x="6057733" y="177975"/>
              <a:ext cx="2183352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 r="33839"/>
            <a:stretch/>
          </p:blipFill>
          <p:spPr bwMode="auto">
            <a:xfrm>
              <a:off x="5037088" y="177975"/>
              <a:ext cx="1091676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954396" y="402047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C31E45-5FF9-E81B-5C27-7F13A4EE8BC5}"/>
              </a:ext>
            </a:extLst>
          </p:cNvPr>
          <p:cNvGrpSpPr/>
          <p:nvPr/>
        </p:nvGrpSpPr>
        <p:grpSpPr>
          <a:xfrm>
            <a:off x="-581917" y="-485897"/>
            <a:ext cx="13314373" cy="7726256"/>
            <a:chOff x="-624713" y="-485897"/>
            <a:chExt cx="13314373" cy="7726256"/>
          </a:xfrm>
        </p:grpSpPr>
        <p:pic>
          <p:nvPicPr>
            <p:cNvPr id="3" name="Picture 2" descr="C:\Users\seonw\Desktop\4.png">
              <a:extLst>
                <a:ext uri="{FF2B5EF4-FFF2-40B4-BE49-F238E27FC236}">
                  <a16:creationId xmlns:a16="http://schemas.microsoft.com/office/drawing/2014/main" id="{AF63E6D2-A360-484D-20DE-7637973C1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seonw\Desktop\3.png">
              <a:extLst>
                <a:ext uri="{FF2B5EF4-FFF2-40B4-BE49-F238E27FC236}">
                  <a16:creationId xmlns:a16="http://schemas.microsoft.com/office/drawing/2014/main" id="{C50EF56C-B33A-AEE6-9188-8DC592E3A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seonw\Desktop\1.png">
            <a:extLst>
              <a:ext uri="{FF2B5EF4-FFF2-40B4-BE49-F238E27FC236}">
                <a16:creationId xmlns:a16="http://schemas.microsoft.com/office/drawing/2014/main" id="{1BEEDE47-2FBA-CDBC-DEE0-7A35B7A6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66" y="4505778"/>
            <a:ext cx="3673333" cy="2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7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구성품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452851" y="4320278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카드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67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장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226290" y="508559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E4A1C32A-F0A4-448F-4C29-FD5F7AE2B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8"/>
          <a:stretch/>
        </p:blipFill>
        <p:spPr>
          <a:xfrm>
            <a:off x="2346824" y="1479416"/>
            <a:ext cx="2509755" cy="2669743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3A2F84-041F-F818-1CFA-E4FE80D3FB98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18CA5B35-B87E-A45D-287F-B58F1FDBE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seonw\Desktop\3.png">
              <a:extLst>
                <a:ext uri="{FF2B5EF4-FFF2-40B4-BE49-F238E27FC236}">
                  <a16:creationId xmlns:a16="http://schemas.microsoft.com/office/drawing/2014/main" id="{39DEE32E-9A67-F9AA-31C6-51B23C32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126351-9046-CA50-1138-514AEE369F9D}"/>
              </a:ext>
            </a:extLst>
          </p:cNvPr>
          <p:cNvSpPr txBox="1"/>
          <p:nvPr/>
        </p:nvSpPr>
        <p:spPr>
          <a:xfrm>
            <a:off x="1394468" y="5105730"/>
            <a:ext cx="983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모든 카드에는  다른 카드와 </a:t>
            </a:r>
            <a:r>
              <a:rPr lang="ko-KR" altLang="en-US" sz="2800" spc="-150" dirty="0">
                <a:solidFill>
                  <a:srgbClr val="FF0000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같은 수</a:t>
            </a:r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가 무조건 </a:t>
            </a:r>
            <a:r>
              <a:rPr lang="ko-KR" altLang="en-US" sz="2800" spc="-150" dirty="0">
                <a:solidFill>
                  <a:srgbClr val="FF0000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하나는 있습니다</a:t>
            </a:r>
            <a:r>
              <a:rPr lang="en-US" altLang="ko-KR" sz="2800" spc="-150" dirty="0">
                <a:solidFill>
                  <a:srgbClr val="FF0000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3B703AC-7D8D-C419-C646-CCB81B2974C7}"/>
              </a:ext>
            </a:extLst>
          </p:cNvPr>
          <p:cNvGrpSpPr/>
          <p:nvPr/>
        </p:nvGrpSpPr>
        <p:grpSpPr>
          <a:xfrm>
            <a:off x="5829988" y="1196260"/>
            <a:ext cx="3629875" cy="2958471"/>
            <a:chOff x="5966316" y="1229050"/>
            <a:chExt cx="3678532" cy="3137686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5D1C256-DE93-F970-6902-CBAE4267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0633" y="1405576"/>
              <a:ext cx="3334215" cy="2743583"/>
            </a:xfrm>
            <a:prstGeom prst="rect">
              <a:avLst/>
            </a:prstGeom>
          </p:spPr>
        </p:pic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1D157CCC-5F62-972A-302E-E4E9F7C3B762}"/>
                </a:ext>
              </a:extLst>
            </p:cNvPr>
            <p:cNvSpPr/>
            <p:nvPr/>
          </p:nvSpPr>
          <p:spPr>
            <a:xfrm>
              <a:off x="5977818" y="1229050"/>
              <a:ext cx="1267763" cy="525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A69BF2-9745-6ECE-C33D-3389D6F06B70}"/>
                </a:ext>
              </a:extLst>
            </p:cNvPr>
            <p:cNvSpPr/>
            <p:nvPr/>
          </p:nvSpPr>
          <p:spPr>
            <a:xfrm>
              <a:off x="5966316" y="3841391"/>
              <a:ext cx="1267763" cy="525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ED0F5F-DD67-2699-33CE-77EDD7A8BD6D}"/>
              </a:ext>
            </a:extLst>
          </p:cNvPr>
          <p:cNvSpPr txBox="1"/>
          <p:nvPr/>
        </p:nvSpPr>
        <p:spPr>
          <a:xfrm>
            <a:off x="2976204" y="823820"/>
            <a:ext cx="12509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뒷면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A9721-132C-95A7-452C-9CCE7AF02D8E}"/>
              </a:ext>
            </a:extLst>
          </p:cNvPr>
          <p:cNvSpPr txBox="1"/>
          <p:nvPr/>
        </p:nvSpPr>
        <p:spPr>
          <a:xfrm>
            <a:off x="7118088" y="823820"/>
            <a:ext cx="12509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앞면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911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237074" y="2743763"/>
            <a:ext cx="1004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예를 들어 볼까요</a:t>
            </a:r>
            <a:r>
              <a:rPr lang="en-US" altLang="ko-KR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1293098" y="3889107"/>
            <a:ext cx="9724571" cy="29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420635" y="177975"/>
            <a:ext cx="5392908" cy="942336"/>
            <a:chOff x="2848177" y="177975"/>
            <a:chExt cx="5392908" cy="942336"/>
          </a:xfrm>
        </p:grpSpPr>
        <p:pic>
          <p:nvPicPr>
            <p:cNvPr id="3074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830"/>
            <a:stretch/>
          </p:blipFill>
          <p:spPr bwMode="auto">
            <a:xfrm>
              <a:off x="2848177" y="177975"/>
              <a:ext cx="2231489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/>
            <a:stretch/>
          </p:blipFill>
          <p:spPr bwMode="auto">
            <a:xfrm>
              <a:off x="6057733" y="177975"/>
              <a:ext cx="2183352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 r="33839"/>
            <a:stretch/>
          </p:blipFill>
          <p:spPr bwMode="auto">
            <a:xfrm>
              <a:off x="5037088" y="177975"/>
              <a:ext cx="1091676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954396" y="402047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본격 </a:t>
            </a:r>
            <a:r>
              <a: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PLAY!!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C31E45-5FF9-E81B-5C27-7F13A4EE8BC5}"/>
              </a:ext>
            </a:extLst>
          </p:cNvPr>
          <p:cNvGrpSpPr/>
          <p:nvPr/>
        </p:nvGrpSpPr>
        <p:grpSpPr>
          <a:xfrm>
            <a:off x="-581917" y="-485897"/>
            <a:ext cx="13314373" cy="7726256"/>
            <a:chOff x="-624713" y="-485897"/>
            <a:chExt cx="13314373" cy="7726256"/>
          </a:xfrm>
        </p:grpSpPr>
        <p:pic>
          <p:nvPicPr>
            <p:cNvPr id="3" name="Picture 2" descr="C:\Users\seonw\Desktop\4.png">
              <a:extLst>
                <a:ext uri="{FF2B5EF4-FFF2-40B4-BE49-F238E27FC236}">
                  <a16:creationId xmlns:a16="http://schemas.microsoft.com/office/drawing/2014/main" id="{AF63E6D2-A360-484D-20DE-7637973C1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seonw\Desktop\3.png">
              <a:extLst>
                <a:ext uri="{FF2B5EF4-FFF2-40B4-BE49-F238E27FC236}">
                  <a16:creationId xmlns:a16="http://schemas.microsoft.com/office/drawing/2014/main" id="{C50EF56C-B33A-AEE6-9188-8DC592E3A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seonw\Desktop\1.png">
            <a:extLst>
              <a:ext uri="{FF2B5EF4-FFF2-40B4-BE49-F238E27FC236}">
                <a16:creationId xmlns:a16="http://schemas.microsoft.com/office/drawing/2014/main" id="{1BEEDE47-2FBA-CDBC-DEE0-7A35B7A6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66" y="4505778"/>
            <a:ext cx="3673333" cy="2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구성품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664413" y="1081671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여기서 같은 수는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226290" y="508559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3A2F84-041F-F818-1CFA-E4FE80D3FB98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18CA5B35-B87E-A45D-287F-B58F1FDBE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seonw\Desktop\3.png">
              <a:extLst>
                <a:ext uri="{FF2B5EF4-FFF2-40B4-BE49-F238E27FC236}">
                  <a16:creationId xmlns:a16="http://schemas.microsoft.com/office/drawing/2014/main" id="{39DEE32E-9A67-F9AA-31C6-51B23C32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13B9DE24-F280-9169-938A-D5C834B9E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126" y="1864218"/>
            <a:ext cx="7473283" cy="32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5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구성품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664413" y="1081671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여기서 같은 수는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226290" y="508559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3A2F84-041F-F818-1CFA-E4FE80D3FB98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18CA5B35-B87E-A45D-287F-B58F1FDBE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seonw\Desktop\3.png">
              <a:extLst>
                <a:ext uri="{FF2B5EF4-FFF2-40B4-BE49-F238E27FC236}">
                  <a16:creationId xmlns:a16="http://schemas.microsoft.com/office/drawing/2014/main" id="{39DEE32E-9A67-F9AA-31C6-51B23C32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13B9DE24-F280-9169-938A-D5C834B9E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126" y="1864218"/>
            <a:ext cx="7473283" cy="3206359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8AA529C6-A493-7D3B-AB7B-C44E1F2B4F77}"/>
              </a:ext>
            </a:extLst>
          </p:cNvPr>
          <p:cNvSpPr/>
          <p:nvPr/>
        </p:nvSpPr>
        <p:spPr>
          <a:xfrm>
            <a:off x="3251776" y="3184648"/>
            <a:ext cx="1116037" cy="9121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E814BBB1-3497-3DF5-F040-97BF85CB9987}"/>
              </a:ext>
            </a:extLst>
          </p:cNvPr>
          <p:cNvSpPr/>
          <p:nvPr/>
        </p:nvSpPr>
        <p:spPr>
          <a:xfrm>
            <a:off x="7628467" y="3979351"/>
            <a:ext cx="1116037" cy="9121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F7375-5057-2894-A25F-F101745E2A04}"/>
              </a:ext>
            </a:extLst>
          </p:cNvPr>
          <p:cNvSpPr txBox="1"/>
          <p:nvPr/>
        </p:nvSpPr>
        <p:spPr>
          <a:xfrm>
            <a:off x="3533380" y="5218927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  식이 동일한 경우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281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C:\Users\seonw\Desktop\대지 1 사본 2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-1"/>
            <a:ext cx="12205251" cy="68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DF7B7-CD58-73CE-50B5-11DDC6FCFBAC}"/>
              </a:ext>
            </a:extLst>
          </p:cNvPr>
          <p:cNvSpPr txBox="1"/>
          <p:nvPr/>
        </p:nvSpPr>
        <p:spPr>
          <a:xfrm>
            <a:off x="1173840" y="2141924"/>
            <a:ext cx="71246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ko-KR" altLang="en-US" sz="65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65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곱셈</a:t>
            </a:r>
            <a:endParaRPr lang="en-US" altLang="ko-KR" sz="65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pic>
        <p:nvPicPr>
          <p:cNvPr id="5" name="Picture 2" descr="C:\Users\seonw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5400">
            <a:off x="4524375" y="4351338"/>
            <a:ext cx="21082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eonw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56662">
            <a:off x="10605606" y="2385802"/>
            <a:ext cx="21082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eonw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39666"/>
            <a:ext cx="6743700" cy="43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eonw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319">
            <a:off x="8655050" y="1546093"/>
            <a:ext cx="14954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eonw\Desktop\Artboard 9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8" y="1357867"/>
            <a:ext cx="2282281" cy="7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1296053" y="1315532"/>
            <a:ext cx="1866888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보드게임</a:t>
            </a:r>
            <a:endParaRPr lang="en-US" altLang="ko-KR" sz="30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pic>
        <p:nvPicPr>
          <p:cNvPr id="2061" name="Picture 13" descr="C:\Users\seonw\Desktop\Artboard 10@4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901" y="227014"/>
            <a:ext cx="1498600" cy="2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78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구성품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664413" y="1081671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여기서 같은 수는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226290" y="508559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3A2F84-041F-F818-1CFA-E4FE80D3FB98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18CA5B35-B87E-A45D-287F-B58F1FDBE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seonw\Desktop\3.png">
              <a:extLst>
                <a:ext uri="{FF2B5EF4-FFF2-40B4-BE49-F238E27FC236}">
                  <a16:creationId xmlns:a16="http://schemas.microsoft.com/office/drawing/2014/main" id="{39DEE32E-9A67-F9AA-31C6-51B23C32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A608863-1979-A36A-190D-E109D9982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931" y="1991348"/>
            <a:ext cx="3610479" cy="299126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1CB848-9AD5-70C5-2C7A-1E9F7F8F8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720" y="1922851"/>
            <a:ext cx="3905795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53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구성품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664413" y="1081671"/>
            <a:ext cx="4531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여기서 같은 수는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226290" y="508559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3A2F84-041F-F818-1CFA-E4FE80D3FB98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18CA5B35-B87E-A45D-287F-B58F1FDBE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seonw\Desktop\3.png">
              <a:extLst>
                <a:ext uri="{FF2B5EF4-FFF2-40B4-BE49-F238E27FC236}">
                  <a16:creationId xmlns:a16="http://schemas.microsoft.com/office/drawing/2014/main" id="{39DEE32E-9A67-F9AA-31C6-51B23C32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A608863-1979-A36A-190D-E109D9982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931" y="1991348"/>
            <a:ext cx="3610479" cy="299126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1CB848-9AD5-70C5-2C7A-1E9F7F8F8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720" y="1922851"/>
            <a:ext cx="3905795" cy="3162741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176297B1-03B9-D5F8-8364-699F1E66D90D}"/>
              </a:ext>
            </a:extLst>
          </p:cNvPr>
          <p:cNvSpPr/>
          <p:nvPr/>
        </p:nvSpPr>
        <p:spPr>
          <a:xfrm>
            <a:off x="7023223" y="3314473"/>
            <a:ext cx="1011068" cy="811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88F765A-D6D6-1244-8FBC-9051E4A634E3}"/>
              </a:ext>
            </a:extLst>
          </p:cNvPr>
          <p:cNvSpPr/>
          <p:nvPr/>
        </p:nvSpPr>
        <p:spPr>
          <a:xfrm>
            <a:off x="2008902" y="2317072"/>
            <a:ext cx="1116037" cy="9121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C92B6-83A1-45BA-D0F4-DC4F4C3ECA50}"/>
              </a:ext>
            </a:extLst>
          </p:cNvPr>
          <p:cNvSpPr txBox="1"/>
          <p:nvPr/>
        </p:nvSpPr>
        <p:spPr>
          <a:xfrm>
            <a:off x="3815095" y="5202881"/>
            <a:ext cx="59154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식과 결과가 나오는 경우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0597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146755" y="2921168"/>
            <a:ext cx="1004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이를 활용해 게임해봅시다</a:t>
            </a:r>
            <a:r>
              <a:rPr lang="en-US" altLang="ko-KR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</a:t>
            </a:r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1293098" y="3889107"/>
            <a:ext cx="9724571" cy="29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420635" y="177975"/>
            <a:ext cx="5392908" cy="942336"/>
            <a:chOff x="2848177" y="177975"/>
            <a:chExt cx="5392908" cy="942336"/>
          </a:xfrm>
        </p:grpSpPr>
        <p:pic>
          <p:nvPicPr>
            <p:cNvPr id="3074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830"/>
            <a:stretch/>
          </p:blipFill>
          <p:spPr bwMode="auto">
            <a:xfrm>
              <a:off x="2848177" y="177975"/>
              <a:ext cx="2231489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/>
            <a:stretch/>
          </p:blipFill>
          <p:spPr bwMode="auto">
            <a:xfrm>
              <a:off x="6057733" y="177975"/>
              <a:ext cx="2183352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 r="33839"/>
            <a:stretch/>
          </p:blipFill>
          <p:spPr bwMode="auto">
            <a:xfrm>
              <a:off x="5037088" y="177975"/>
              <a:ext cx="1091676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954396" y="402047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본격 </a:t>
            </a:r>
            <a:r>
              <a: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PLAY!!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C31E45-5FF9-E81B-5C27-7F13A4EE8BC5}"/>
              </a:ext>
            </a:extLst>
          </p:cNvPr>
          <p:cNvGrpSpPr/>
          <p:nvPr/>
        </p:nvGrpSpPr>
        <p:grpSpPr>
          <a:xfrm>
            <a:off x="-581917" y="-485897"/>
            <a:ext cx="13314373" cy="7726256"/>
            <a:chOff x="-624713" y="-485897"/>
            <a:chExt cx="13314373" cy="7726256"/>
          </a:xfrm>
        </p:grpSpPr>
        <p:pic>
          <p:nvPicPr>
            <p:cNvPr id="3" name="Picture 2" descr="C:\Users\seonw\Desktop\4.png">
              <a:extLst>
                <a:ext uri="{FF2B5EF4-FFF2-40B4-BE49-F238E27FC236}">
                  <a16:creationId xmlns:a16="http://schemas.microsoft.com/office/drawing/2014/main" id="{AF63E6D2-A360-484D-20DE-7637973C1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seonw\Desktop\3.png">
              <a:extLst>
                <a:ext uri="{FF2B5EF4-FFF2-40B4-BE49-F238E27FC236}">
                  <a16:creationId xmlns:a16="http://schemas.microsoft.com/office/drawing/2014/main" id="{C50EF56C-B33A-AEE6-9188-8DC592E3A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seonw\Desktop\1.png">
            <a:extLst>
              <a:ext uri="{FF2B5EF4-FFF2-40B4-BE49-F238E27FC236}">
                <a16:creationId xmlns:a16="http://schemas.microsoft.com/office/drawing/2014/main" id="{1BEEDE47-2FBA-CDBC-DEE0-7A35B7A6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66" y="4505778"/>
            <a:ext cx="3673333" cy="2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2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48898" y="2341242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31157" y="196928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6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총 </a:t>
              </a:r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가지</a:t>
              </a:r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!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973784" y="3654624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1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454497" y="3654624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2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225836C-346A-79CF-18E5-F499547A1B95}"/>
              </a:ext>
            </a:extLst>
          </p:cNvPr>
          <p:cNvGrpSpPr/>
          <p:nvPr/>
        </p:nvGrpSpPr>
        <p:grpSpPr>
          <a:xfrm>
            <a:off x="7879658" y="3656300"/>
            <a:ext cx="667820" cy="626724"/>
            <a:chOff x="1448656" y="2888292"/>
            <a:chExt cx="667820" cy="626724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2BF2713F-5F30-C43B-9D9E-11DC0D9FF91D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C6939-E217-92FA-8EC0-B29B92CDF856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714496" y="3368173"/>
            <a:ext cx="27039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잽싸게 냠냠</a:t>
            </a:r>
            <a:r>
              <a:rPr lang="en-US" altLang="ko-KR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5122317" y="3388584"/>
            <a:ext cx="26252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모두  </a:t>
            </a:r>
            <a:r>
              <a:rPr lang="ko-KR" altLang="en-US" sz="4000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내꺼</a:t>
            </a:r>
            <a:r>
              <a:rPr lang="en-US" altLang="ko-KR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7F41C-6458-D691-ED07-D4BF355C6611}"/>
              </a:ext>
            </a:extLst>
          </p:cNvPr>
          <p:cNvSpPr txBox="1"/>
          <p:nvPr/>
        </p:nvSpPr>
        <p:spPr>
          <a:xfrm>
            <a:off x="8549718" y="3388584"/>
            <a:ext cx="27039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난 배불러</a:t>
            </a:r>
            <a:r>
              <a:rPr lang="en-US" altLang="ko-KR" sz="40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grpSp>
        <p:nvGrpSpPr>
          <p:cNvPr id="3072" name="그룹 3071">
            <a:extLst>
              <a:ext uri="{FF2B5EF4-FFF2-40B4-BE49-F238E27FC236}">
                <a16:creationId xmlns:a16="http://schemas.microsoft.com/office/drawing/2014/main" id="{E0CA0D37-5EED-13D2-8CD4-F5F2D5B4C11E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3073" name="Picture 2" descr="C:\Users\seonw\Desktop\4.png">
              <a:extLst>
                <a:ext uri="{FF2B5EF4-FFF2-40B4-BE49-F238E27FC236}">
                  <a16:creationId xmlns:a16="http://schemas.microsoft.com/office/drawing/2014/main" id="{997853D3-A03B-13E2-FAE0-1783336D7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5" descr="C:\Users\seonw\Desktop\3.png">
              <a:extLst>
                <a:ext uri="{FF2B5EF4-FFF2-40B4-BE49-F238E27FC236}">
                  <a16:creationId xmlns:a16="http://schemas.microsoft.com/office/drawing/2014/main" id="{F161F0B5-E650-734F-77DE-A6EBA00F9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995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2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99002E8-1E63-B4DB-725E-3AA02332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76" y="3972155"/>
            <a:ext cx="2230885" cy="2269768"/>
          </a:xfrm>
          <a:prstGeom prst="rect">
            <a:avLst/>
          </a:prstGeom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1.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잽싸게 냠냠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45026" y="2064946"/>
            <a:ext cx="4352674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내 것과 같은 걸  빨리 찾아요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718813" y="2870919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1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2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225836C-346A-79CF-18E5-F499547A1B95}"/>
              </a:ext>
            </a:extLst>
          </p:cNvPr>
          <p:cNvGrpSpPr/>
          <p:nvPr/>
        </p:nvGrpSpPr>
        <p:grpSpPr>
          <a:xfrm>
            <a:off x="7440532" y="2862455"/>
            <a:ext cx="667820" cy="626724"/>
            <a:chOff x="1448656" y="2888292"/>
            <a:chExt cx="667820" cy="626724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2BF2713F-5F30-C43B-9D9E-11DC0D9FF91D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C6939-E217-92FA-8EC0-B29B92CDF856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359124AA-DBDF-F6F0-6F44-B79E9699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038" y="4088638"/>
            <a:ext cx="2667822" cy="23399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340302" y="2850508"/>
            <a:ext cx="270398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참가자는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장씩 받아 뒷면으로 카드를 놓고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, 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남은 카드는 가운데에 숫자가 보이게 모아놓습니다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48123" y="2797411"/>
            <a:ext cx="2625237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동시에 카드를 뒤집고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중앙에 있는 카드와 내 카드를 비교해서 같은 숫자를 찾아 외칩니다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FEFCF36-32AC-0C5F-DCAC-F88EA2B760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5"/>
          <a:stretch/>
        </p:blipFill>
        <p:spPr>
          <a:xfrm>
            <a:off x="8223469" y="4286073"/>
            <a:ext cx="2362598" cy="18339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27F41C-6458-D691-ED07-D4BF355C6611}"/>
              </a:ext>
            </a:extLst>
          </p:cNvPr>
          <p:cNvSpPr txBox="1"/>
          <p:nvPr/>
        </p:nvSpPr>
        <p:spPr>
          <a:xfrm>
            <a:off x="8175524" y="2797411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가장 먼저 외친 사람의 정답이 맞으면 카드를 가져와 내 카드 위에 올려놓습니다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grpSp>
        <p:nvGrpSpPr>
          <p:cNvPr id="3072" name="그룹 3071">
            <a:extLst>
              <a:ext uri="{FF2B5EF4-FFF2-40B4-BE49-F238E27FC236}">
                <a16:creationId xmlns:a16="http://schemas.microsoft.com/office/drawing/2014/main" id="{E0CA0D37-5EED-13D2-8CD4-F5F2D5B4C11E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3073" name="Picture 2" descr="C:\Users\seonw\Desktop\4.png">
              <a:extLst>
                <a:ext uri="{FF2B5EF4-FFF2-40B4-BE49-F238E27FC236}">
                  <a16:creationId xmlns:a16="http://schemas.microsoft.com/office/drawing/2014/main" id="{997853D3-A03B-13E2-FAE0-1783336D7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5" descr="C:\Users\seonw\Desktop\3.png">
              <a:extLst>
                <a:ext uri="{FF2B5EF4-FFF2-40B4-BE49-F238E27FC236}">
                  <a16:creationId xmlns:a16="http://schemas.microsoft.com/office/drawing/2014/main" id="{F161F0B5-E650-734F-77DE-A6EBA00F9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92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2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1.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잽싸게 냠냠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45026" y="2064946"/>
            <a:ext cx="4555874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내 것과 같은 걸  빨리 찾아요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691387" y="2909903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4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282965" y="2870919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가운데에 놓여 있는 카드가 떨어질 때까지 게임을 반복합니다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48123" y="2797411"/>
            <a:ext cx="2703983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게임이 종료되면 가장 많은 카드를 모은 사람이 승리합니다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FEFCF36-32AC-0C5F-DCAC-F88EA2B76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5"/>
          <a:stretch/>
        </p:blipFill>
        <p:spPr>
          <a:xfrm>
            <a:off x="1025296" y="4018269"/>
            <a:ext cx="2362598" cy="1833902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AB36EF9-6142-17EA-4F87-7784C749A55A}"/>
              </a:ext>
            </a:extLst>
          </p:cNvPr>
          <p:cNvGrpSpPr/>
          <p:nvPr/>
        </p:nvGrpSpPr>
        <p:grpSpPr>
          <a:xfrm>
            <a:off x="4122932" y="4377780"/>
            <a:ext cx="2923537" cy="1663265"/>
            <a:chOff x="4122932" y="4377780"/>
            <a:chExt cx="2923537" cy="166326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2A3B839-DB7D-0666-E831-28AEF350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4238" y="4521440"/>
              <a:ext cx="1112641" cy="105082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E6BB763-BE01-8982-9E92-D35481AE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377" y="4493519"/>
              <a:ext cx="1138120" cy="11781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41C1FE-8677-9C45-A107-4C18343EC4AC}"/>
                </a:ext>
              </a:extLst>
            </p:cNvPr>
            <p:cNvSpPr txBox="1"/>
            <p:nvPr/>
          </p:nvSpPr>
          <p:spPr>
            <a:xfrm rot="19293855">
              <a:off x="4122932" y="443746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20</a:t>
              </a:r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장</a:t>
              </a:r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6ADEB5-9CC1-336E-79F0-823A1328AFEF}"/>
                </a:ext>
              </a:extLst>
            </p:cNvPr>
            <p:cNvSpPr txBox="1"/>
            <p:nvPr/>
          </p:nvSpPr>
          <p:spPr>
            <a:xfrm rot="2614062">
              <a:off x="6360063" y="4377780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10</a:t>
              </a:r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장</a:t>
              </a:r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7A5494-F8D4-B26A-826E-ED0F13520633}"/>
                </a:ext>
              </a:extLst>
            </p:cNvPr>
            <p:cNvSpPr txBox="1"/>
            <p:nvPr/>
          </p:nvSpPr>
          <p:spPr>
            <a:xfrm>
              <a:off x="4604224" y="5671713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rgbClr val="0070C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승리</a:t>
              </a:r>
              <a:r>
                <a:rPr lang="en-US" altLang="ko-KR" dirty="0">
                  <a:solidFill>
                    <a:srgbClr val="0070C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grpSp>
        <p:nvGrpSpPr>
          <p:cNvPr id="3072" name="그룹 3071">
            <a:extLst>
              <a:ext uri="{FF2B5EF4-FFF2-40B4-BE49-F238E27FC236}">
                <a16:creationId xmlns:a16="http://schemas.microsoft.com/office/drawing/2014/main" id="{3C8C5D7E-58EA-577C-8EF3-CE3E45868F12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3073" name="Picture 2" descr="C:\Users\seonw\Desktop\4.png">
              <a:extLst>
                <a:ext uri="{FF2B5EF4-FFF2-40B4-BE49-F238E27FC236}">
                  <a16:creationId xmlns:a16="http://schemas.microsoft.com/office/drawing/2014/main" id="{6F385E37-AB9A-7BC6-DE2D-D58FB9537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5" descr="C:\Users\seonw\Desktop\3.png">
              <a:extLst>
                <a:ext uri="{FF2B5EF4-FFF2-40B4-BE49-F238E27FC236}">
                  <a16:creationId xmlns:a16="http://schemas.microsoft.com/office/drawing/2014/main" id="{9F87FFC9-7A03-F1E8-3B82-E8E2A0A30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80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3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2.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모두 </a:t>
            </a:r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내꺼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02360" y="2000678"/>
            <a:ext cx="6820873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바닥에 놓인 카드를 보고 찾아서 내 것으로 만들어요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718813" y="2870919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1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2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225836C-346A-79CF-18E5-F499547A1B95}"/>
              </a:ext>
            </a:extLst>
          </p:cNvPr>
          <p:cNvGrpSpPr/>
          <p:nvPr/>
        </p:nvGrpSpPr>
        <p:grpSpPr>
          <a:xfrm>
            <a:off x="7440532" y="2862455"/>
            <a:ext cx="667820" cy="626724"/>
            <a:chOff x="1448656" y="2888292"/>
            <a:chExt cx="667820" cy="626724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2BF2713F-5F30-C43B-9D9E-11DC0D9FF91D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C6939-E217-92FA-8EC0-B29B92CDF856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A7D5ED0-A89F-3E0D-ED3E-CED312190117}"/>
              </a:ext>
            </a:extLst>
          </p:cNvPr>
          <p:cNvGrpSpPr/>
          <p:nvPr/>
        </p:nvGrpSpPr>
        <p:grpSpPr>
          <a:xfrm>
            <a:off x="1543667" y="4194848"/>
            <a:ext cx="2117387" cy="2047075"/>
            <a:chOff x="1511638" y="4286073"/>
            <a:chExt cx="2117387" cy="204707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D806595-D8A1-C6AE-094D-9B777150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638" y="4393196"/>
              <a:ext cx="2117387" cy="1939952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DFA4E59-A70C-D424-1C40-14F21E6889CD}"/>
                </a:ext>
              </a:extLst>
            </p:cNvPr>
            <p:cNvSpPr/>
            <p:nvPr/>
          </p:nvSpPr>
          <p:spPr>
            <a:xfrm>
              <a:off x="1605933" y="4286073"/>
              <a:ext cx="822942" cy="171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340302" y="2850508"/>
            <a:ext cx="270398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참가자들은 카드를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장씩 뒤집어서 받습니다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그리고 중앙에는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장에 카드를 공개하여 놓습니다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09797" y="2839337"/>
            <a:ext cx="2625237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시작과 동시에 카드를 뒤집고</a:t>
            </a:r>
            <a:endParaRPr lang="en-US" altLang="ko-KR" sz="16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중앙 카드와 나머지 카드들 사이에 같은 수를 찾습니다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7F41C-6458-D691-ED07-D4BF355C6611}"/>
              </a:ext>
            </a:extLst>
          </p:cNvPr>
          <p:cNvSpPr txBox="1"/>
          <p:nvPr/>
        </p:nvSpPr>
        <p:spPr>
          <a:xfrm>
            <a:off x="8182410" y="2859604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맞춰서 가져간 카드가 자신의 점수가 되며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라운드가 끝나면 중앙의 카드만 남습니다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67914490-FEB3-794C-B0C0-ED0A88E64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032" y="4139586"/>
            <a:ext cx="2117388" cy="2187607"/>
          </a:xfrm>
          <a:prstGeom prst="rect">
            <a:avLst/>
          </a:prstGeom>
        </p:spPr>
      </p:pic>
      <p:pic>
        <p:nvPicPr>
          <p:cNvPr id="3073" name="그림 3072">
            <a:extLst>
              <a:ext uri="{FF2B5EF4-FFF2-40B4-BE49-F238E27FC236}">
                <a16:creationId xmlns:a16="http://schemas.microsoft.com/office/drawing/2014/main" id="{210ABC73-1919-7AB8-0DB3-1F5FBD37B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398" y="4888632"/>
            <a:ext cx="2842934" cy="1438560"/>
          </a:xfrm>
          <a:prstGeom prst="rect">
            <a:avLst/>
          </a:prstGeom>
        </p:spPr>
      </p:pic>
      <p:pic>
        <p:nvPicPr>
          <p:cNvPr id="3076" name="그림 3075">
            <a:extLst>
              <a:ext uri="{FF2B5EF4-FFF2-40B4-BE49-F238E27FC236}">
                <a16:creationId xmlns:a16="http://schemas.microsoft.com/office/drawing/2014/main" id="{6B4D2A72-A6F1-1468-BE79-AF05D8781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742" y="4194848"/>
            <a:ext cx="779738" cy="928597"/>
          </a:xfrm>
          <a:prstGeom prst="rect">
            <a:avLst/>
          </a:prstGeom>
        </p:spPr>
      </p:pic>
      <p:grpSp>
        <p:nvGrpSpPr>
          <p:cNvPr id="3077" name="그룹 3076">
            <a:extLst>
              <a:ext uri="{FF2B5EF4-FFF2-40B4-BE49-F238E27FC236}">
                <a16:creationId xmlns:a16="http://schemas.microsoft.com/office/drawing/2014/main" id="{D1FA33E4-29E0-D30A-3BC6-43A41606EF75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3078" name="Picture 2" descr="C:\Users\seonw\Desktop\4.png">
              <a:extLst>
                <a:ext uri="{FF2B5EF4-FFF2-40B4-BE49-F238E27FC236}">
                  <a16:creationId xmlns:a16="http://schemas.microsoft.com/office/drawing/2014/main" id="{57E96F7E-9ABE-E451-6BBF-AAB00907A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5" descr="C:\Users\seonw\Desktop\3.png">
              <a:extLst>
                <a:ext uri="{FF2B5EF4-FFF2-40B4-BE49-F238E27FC236}">
                  <a16:creationId xmlns:a16="http://schemas.microsoft.com/office/drawing/2014/main" id="{38151240-1CC0-040B-8042-F753AC3F8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22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35214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2.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모두 </a:t>
            </a:r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내꺼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45026" y="2064946"/>
            <a:ext cx="8391274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바닥에 놓인 카드를 보고 찾아서 내 것으로 만들어요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637117" y="2857653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4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282965" y="2870919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새로운 중앙카드를 뽑고</a:t>
            </a:r>
            <a:endParaRPr lang="en-US" altLang="ko-KR" sz="16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인원수에 맞게 카드를 배분합니다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48123" y="2797411"/>
            <a:ext cx="270398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모든 중앙 카드를 사용하면 게임은 종료되며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가장 많이 모은 참가자가 승리합니다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680D0D3-B696-073E-8897-EE7E9E74F8EA}"/>
              </a:ext>
            </a:extLst>
          </p:cNvPr>
          <p:cNvGrpSpPr/>
          <p:nvPr/>
        </p:nvGrpSpPr>
        <p:grpSpPr>
          <a:xfrm>
            <a:off x="4146977" y="4377780"/>
            <a:ext cx="2899492" cy="1663265"/>
            <a:chOff x="4146977" y="4377780"/>
            <a:chExt cx="2899492" cy="166326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2A3B839-DB7D-0666-E831-28AEF350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4238" y="4521440"/>
              <a:ext cx="1112641" cy="105082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E6BB763-BE01-8982-9E92-D35481AE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377" y="4493519"/>
              <a:ext cx="1138120" cy="11781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41C1FE-8677-9C45-A107-4C18343EC4AC}"/>
                </a:ext>
              </a:extLst>
            </p:cNvPr>
            <p:cNvSpPr txBox="1"/>
            <p:nvPr/>
          </p:nvSpPr>
          <p:spPr>
            <a:xfrm rot="19293855">
              <a:off x="4146977" y="443746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15</a:t>
              </a:r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장</a:t>
              </a:r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6ADEB5-9CC1-336E-79F0-823A1328AFEF}"/>
                </a:ext>
              </a:extLst>
            </p:cNvPr>
            <p:cNvSpPr txBox="1"/>
            <p:nvPr/>
          </p:nvSpPr>
          <p:spPr>
            <a:xfrm rot="2614062">
              <a:off x="6360063" y="4377780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10</a:t>
              </a:r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장</a:t>
              </a:r>
              <a:r>
                <a:rPr lang="en-US" altLang="ko-KR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7A5494-F8D4-B26A-826E-ED0F13520633}"/>
                </a:ext>
              </a:extLst>
            </p:cNvPr>
            <p:cNvSpPr txBox="1"/>
            <p:nvPr/>
          </p:nvSpPr>
          <p:spPr>
            <a:xfrm>
              <a:off x="4604224" y="5671713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rgbClr val="0070C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승리</a:t>
              </a:r>
              <a:r>
                <a:rPr lang="en-US" altLang="ko-KR" dirty="0">
                  <a:solidFill>
                    <a:srgbClr val="0070C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!</a:t>
              </a:r>
              <a:endParaRPr lang="ko-KR" altLang="en-US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441FF20-37C7-27E7-3A2B-04731BBD415C}"/>
              </a:ext>
            </a:extLst>
          </p:cNvPr>
          <p:cNvGrpSpPr/>
          <p:nvPr/>
        </p:nvGrpSpPr>
        <p:grpSpPr>
          <a:xfrm>
            <a:off x="1394935" y="4059078"/>
            <a:ext cx="2117387" cy="2047075"/>
            <a:chOff x="1511638" y="4286073"/>
            <a:chExt cx="2117387" cy="2047075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A933F0C2-BBE8-0D35-748B-79592DDD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1638" y="4393196"/>
              <a:ext cx="2117387" cy="1939952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9266A9A-40CC-7562-E693-31FE920303C3}"/>
                </a:ext>
              </a:extLst>
            </p:cNvPr>
            <p:cNvSpPr/>
            <p:nvPr/>
          </p:nvSpPr>
          <p:spPr>
            <a:xfrm>
              <a:off x="1605933" y="4286073"/>
              <a:ext cx="822942" cy="171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21FA83B-70F0-0BE6-AC6A-EE449AE282F6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22" name="Picture 2" descr="C:\Users\seonw\Desktop\4.png">
              <a:extLst>
                <a:ext uri="{FF2B5EF4-FFF2-40B4-BE49-F238E27FC236}">
                  <a16:creationId xmlns:a16="http://schemas.microsoft.com/office/drawing/2014/main" id="{69B0018B-2BA9-680E-2448-9794B4EAA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C:\Users\seonw\Desktop\3.png">
              <a:extLst>
                <a:ext uri="{FF2B5EF4-FFF2-40B4-BE49-F238E27FC236}">
                  <a16:creationId xmlns:a16="http://schemas.microsoft.com/office/drawing/2014/main" id="{074122B2-EBB2-E630-AB04-768424642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01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3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3.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난 배불러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02360" y="2000678"/>
            <a:ext cx="3682295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빨리 내 카드를 없애요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!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718813" y="2870919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1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2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225836C-346A-79CF-18E5-F499547A1B95}"/>
              </a:ext>
            </a:extLst>
          </p:cNvPr>
          <p:cNvGrpSpPr/>
          <p:nvPr/>
        </p:nvGrpSpPr>
        <p:grpSpPr>
          <a:xfrm>
            <a:off x="7440532" y="2862455"/>
            <a:ext cx="667820" cy="626724"/>
            <a:chOff x="1448656" y="2888292"/>
            <a:chExt cx="667820" cy="626724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2BF2713F-5F30-C43B-9D9E-11DC0D9FF91D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C6939-E217-92FA-8EC0-B29B92CDF856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A7D5ED0-A89F-3E0D-ED3E-CED312190117}"/>
              </a:ext>
            </a:extLst>
          </p:cNvPr>
          <p:cNvGrpSpPr/>
          <p:nvPr/>
        </p:nvGrpSpPr>
        <p:grpSpPr>
          <a:xfrm>
            <a:off x="1543667" y="4194848"/>
            <a:ext cx="2117387" cy="2047075"/>
            <a:chOff x="1511638" y="4286073"/>
            <a:chExt cx="2117387" cy="204707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D806595-D8A1-C6AE-094D-9B777150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638" y="4393196"/>
              <a:ext cx="2117387" cy="1939952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DFA4E59-A70C-D424-1C40-14F21E6889CD}"/>
                </a:ext>
              </a:extLst>
            </p:cNvPr>
            <p:cNvSpPr/>
            <p:nvPr/>
          </p:nvSpPr>
          <p:spPr>
            <a:xfrm>
              <a:off x="1605933" y="4286073"/>
              <a:ext cx="822942" cy="171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340302" y="2850508"/>
            <a:ext cx="270398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참가자들은 카드를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장씩 뒤집어서 받습니다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그리고 중앙에는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장에 카드를 공개하여 놓습니다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09797" y="2839337"/>
            <a:ext cx="2625237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시작과 동시에 카드를 뒤집고</a:t>
            </a:r>
            <a:endParaRPr lang="en-US" altLang="ko-KR" sz="16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중앙 카드와 나머지 카드들 사이에 같은 수를 찾습니다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7F41C-6458-D691-ED07-D4BF355C6611}"/>
              </a:ext>
            </a:extLst>
          </p:cNvPr>
          <p:cNvSpPr txBox="1"/>
          <p:nvPr/>
        </p:nvSpPr>
        <p:spPr>
          <a:xfrm>
            <a:off x="8182410" y="2859604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맞춰서 가져간 카드가 자신의 점수가 되며 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라운드가 끝나면 중앙의 카드만 남습니다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67914490-FEB3-794C-B0C0-ED0A88E64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032" y="4139586"/>
            <a:ext cx="2117388" cy="2187607"/>
          </a:xfrm>
          <a:prstGeom prst="rect">
            <a:avLst/>
          </a:prstGeom>
        </p:spPr>
      </p:pic>
      <p:pic>
        <p:nvPicPr>
          <p:cNvPr id="3073" name="그림 3072">
            <a:extLst>
              <a:ext uri="{FF2B5EF4-FFF2-40B4-BE49-F238E27FC236}">
                <a16:creationId xmlns:a16="http://schemas.microsoft.com/office/drawing/2014/main" id="{210ABC73-1919-7AB8-0DB3-1F5FBD37B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398" y="4888632"/>
            <a:ext cx="2842934" cy="1438560"/>
          </a:xfrm>
          <a:prstGeom prst="rect">
            <a:avLst/>
          </a:prstGeom>
        </p:spPr>
      </p:pic>
      <p:pic>
        <p:nvPicPr>
          <p:cNvPr id="3076" name="그림 3075">
            <a:extLst>
              <a:ext uri="{FF2B5EF4-FFF2-40B4-BE49-F238E27FC236}">
                <a16:creationId xmlns:a16="http://schemas.microsoft.com/office/drawing/2014/main" id="{6B4D2A72-A6F1-1468-BE79-AF05D8781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742" y="4194848"/>
            <a:ext cx="779738" cy="92859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095E149-D56A-D066-8E0F-BC3140B95C76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14" name="Picture 2" descr="C:\Users\seonw\Desktop\4.png">
              <a:extLst>
                <a:ext uri="{FF2B5EF4-FFF2-40B4-BE49-F238E27FC236}">
                  <a16:creationId xmlns:a16="http://schemas.microsoft.com/office/drawing/2014/main" id="{51B38F55-CB93-193F-D132-30A727FFE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C:\Users\seonw\Desktop\3.png">
              <a:extLst>
                <a:ext uri="{FF2B5EF4-FFF2-40B4-BE49-F238E27FC236}">
                  <a16:creationId xmlns:a16="http://schemas.microsoft.com/office/drawing/2014/main" id="{405BAAF0-F5A5-B70F-72FB-D17CD9E15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48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" y="-22342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방법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736099" y="1005829"/>
            <a:ext cx="86871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방법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3.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난 배불러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2645026" y="2064946"/>
            <a:ext cx="3682295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많은 카드를 확보하라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!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768835" y="1759796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74EE2-CFED-CC1D-AF60-FEE6E0D4BDCF}"/>
              </a:ext>
            </a:extLst>
          </p:cNvPr>
          <p:cNvGrpSpPr/>
          <p:nvPr/>
        </p:nvGrpSpPr>
        <p:grpSpPr>
          <a:xfrm>
            <a:off x="652520" y="1910995"/>
            <a:ext cx="2032334" cy="777770"/>
            <a:chOff x="652520" y="1910995"/>
            <a:chExt cx="2032334" cy="102741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796A70B-BDE6-5B31-EC82-27F93757E538}"/>
                </a:ext>
              </a:extLst>
            </p:cNvPr>
            <p:cNvSpPr/>
            <p:nvPr/>
          </p:nvSpPr>
          <p:spPr>
            <a:xfrm>
              <a:off x="768835" y="1910995"/>
              <a:ext cx="1799704" cy="102741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AEF31-9D39-3B30-D977-77978EE51D7E}"/>
                </a:ext>
              </a:extLst>
            </p:cNvPr>
            <p:cNvSpPr txBox="1"/>
            <p:nvPr/>
          </p:nvSpPr>
          <p:spPr>
            <a:xfrm>
              <a:off x="652520" y="2114360"/>
              <a:ext cx="203233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목표</a:t>
              </a:r>
              <a:endPara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7DE994E-D815-3152-7AF5-F450A4FB24BD}"/>
              </a:ext>
            </a:extLst>
          </p:cNvPr>
          <p:cNvGrpSpPr/>
          <p:nvPr/>
        </p:nvGrpSpPr>
        <p:grpSpPr>
          <a:xfrm>
            <a:off x="652520" y="2844073"/>
            <a:ext cx="667820" cy="626724"/>
            <a:chOff x="1448656" y="2888292"/>
            <a:chExt cx="667820" cy="62672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B47727A-1419-BC07-6D94-E9C82A9E9395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1D513-ACE3-8F2B-F0D6-CC987082998C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4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199BA6-1716-6AE5-0037-A028B457FB61}"/>
              </a:ext>
            </a:extLst>
          </p:cNvPr>
          <p:cNvGrpSpPr/>
          <p:nvPr/>
        </p:nvGrpSpPr>
        <p:grpSpPr>
          <a:xfrm>
            <a:off x="4023552" y="2857653"/>
            <a:ext cx="667820" cy="626724"/>
            <a:chOff x="1448656" y="2888292"/>
            <a:chExt cx="667820" cy="6267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2081F6-E5A7-A4DC-C935-A12CEE8AC5B0}"/>
                </a:ext>
              </a:extLst>
            </p:cNvPr>
            <p:cNvSpPr/>
            <p:nvPr/>
          </p:nvSpPr>
          <p:spPr>
            <a:xfrm>
              <a:off x="1448656" y="2888292"/>
              <a:ext cx="667820" cy="626724"/>
            </a:xfrm>
            <a:prstGeom prst="ellipse">
              <a:avLst/>
            </a:prstGeom>
            <a:solidFill>
              <a:srgbClr val="C9E2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143E7-6EA5-964F-FD65-192B3ACBB4B4}"/>
                </a:ext>
              </a:extLst>
            </p:cNvPr>
            <p:cNvSpPr txBox="1"/>
            <p:nvPr/>
          </p:nvSpPr>
          <p:spPr>
            <a:xfrm>
              <a:off x="1562158" y="2949028"/>
              <a:ext cx="440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B95D50-4B4A-A401-66E0-5EFF2D68620B}"/>
              </a:ext>
            </a:extLst>
          </p:cNvPr>
          <p:cNvSpPr txBox="1"/>
          <p:nvPr/>
        </p:nvSpPr>
        <p:spPr>
          <a:xfrm>
            <a:off x="1282965" y="2870919"/>
            <a:ext cx="2703983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새로운 중앙카드를 뽑고</a:t>
            </a:r>
            <a:endParaRPr lang="en-US" altLang="ko-KR" sz="16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인원수에 맞게 카드를 배분합니다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001895-AB86-F9CE-F405-1AAE0E914CE3}"/>
              </a:ext>
            </a:extLst>
          </p:cNvPr>
          <p:cNvSpPr txBox="1"/>
          <p:nvPr/>
        </p:nvSpPr>
        <p:spPr>
          <a:xfrm>
            <a:off x="4748123" y="2797411"/>
            <a:ext cx="270398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모든 중앙 카드를 사용하면 게임은 종료되며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가장 많이 모은 참가자가 승리합니다</a:t>
            </a:r>
            <a:r>
              <a:rPr lang="en-US" altLang="ko-KR" sz="16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A3B839-DB7D-0666-E831-28AEF350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38" y="4521440"/>
            <a:ext cx="1112641" cy="10508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E6BB763-BE01-8982-9E92-D35481AEB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377" y="4493519"/>
            <a:ext cx="1138120" cy="11781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41C1FE-8677-9C45-A107-4C18343EC4AC}"/>
              </a:ext>
            </a:extLst>
          </p:cNvPr>
          <p:cNvSpPr txBox="1"/>
          <p:nvPr/>
        </p:nvSpPr>
        <p:spPr>
          <a:xfrm rot="19293855">
            <a:off x="4146977" y="443746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15</a:t>
            </a:r>
            <a:r>
              <a: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장</a:t>
            </a:r>
            <a:r>
              <a:rPr lang="en-US" altLang="ko-KR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ADEB5-9CC1-336E-79F0-823A1328AFEF}"/>
              </a:ext>
            </a:extLst>
          </p:cNvPr>
          <p:cNvSpPr txBox="1"/>
          <p:nvPr/>
        </p:nvSpPr>
        <p:spPr>
          <a:xfrm rot="2614062">
            <a:off x="6360063" y="437778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10</a:t>
            </a:r>
            <a:r>
              <a: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장</a:t>
            </a:r>
            <a:r>
              <a:rPr lang="en-US" altLang="ko-KR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7A5494-F8D4-B26A-826E-ED0F13520633}"/>
              </a:ext>
            </a:extLst>
          </p:cNvPr>
          <p:cNvSpPr txBox="1"/>
          <p:nvPr/>
        </p:nvSpPr>
        <p:spPr>
          <a:xfrm>
            <a:off x="4604224" y="567171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승리</a:t>
            </a:r>
            <a:r>
              <a:rPr lang="en-US" altLang="ko-KR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endParaRPr lang="ko-KR" altLang="en-US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441FF20-37C7-27E7-3A2B-04731BBD415C}"/>
              </a:ext>
            </a:extLst>
          </p:cNvPr>
          <p:cNvGrpSpPr/>
          <p:nvPr/>
        </p:nvGrpSpPr>
        <p:grpSpPr>
          <a:xfrm>
            <a:off x="1394935" y="4059078"/>
            <a:ext cx="2117387" cy="2047075"/>
            <a:chOff x="1511638" y="4286073"/>
            <a:chExt cx="2117387" cy="2047075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A933F0C2-BBE8-0D35-748B-79592DDD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1638" y="4393196"/>
              <a:ext cx="2117387" cy="1939952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9266A9A-40CC-7562-E693-31FE920303C3}"/>
                </a:ext>
              </a:extLst>
            </p:cNvPr>
            <p:cNvSpPr/>
            <p:nvPr/>
          </p:nvSpPr>
          <p:spPr>
            <a:xfrm>
              <a:off x="1605933" y="4286073"/>
              <a:ext cx="822942" cy="171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9C8022B-9A0B-67CA-E49C-1F8C9E389192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22" name="Picture 2" descr="C:\Users\seonw\Desktop\4.png">
              <a:extLst>
                <a:ext uri="{FF2B5EF4-FFF2-40B4-BE49-F238E27FC236}">
                  <a16:creationId xmlns:a16="http://schemas.microsoft.com/office/drawing/2014/main" id="{A785C7F7-18A1-A999-B604-15B866DBE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C:\Users\seonw\Desktop\3.png">
              <a:extLst>
                <a:ext uri="{FF2B5EF4-FFF2-40B4-BE49-F238E27FC236}">
                  <a16:creationId xmlns:a16="http://schemas.microsoft.com/office/drawing/2014/main" id="{AB761D3E-6895-A212-5311-9F5D1052B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64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FCA8B-6DC2-F4EA-A873-9CD798F6D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seonw\Desktop\대지 1 사본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3" y="-35766"/>
            <a:ext cx="12205251" cy="68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681644" y="810515"/>
            <a:ext cx="1504604" cy="1401881"/>
            <a:chOff x="681644" y="839669"/>
            <a:chExt cx="1504604" cy="1401881"/>
          </a:xfrm>
        </p:grpSpPr>
        <p:pic>
          <p:nvPicPr>
            <p:cNvPr id="15" name="Picture 10" descr="C:\Users\seonw\Desktop\Artboard 8@4x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42" y="839669"/>
              <a:ext cx="1401881" cy="140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84D5A1-D98D-77B1-7783-013D78FFA8A5}"/>
                </a:ext>
              </a:extLst>
            </p:cNvPr>
            <p:cNvSpPr txBox="1"/>
            <p:nvPr/>
          </p:nvSpPr>
          <p:spPr>
            <a:xfrm>
              <a:off x="681644" y="1249034"/>
              <a:ext cx="15046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00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목 차</a:t>
              </a:r>
              <a:endParaRPr lang="en-US" altLang="ko-KR" sz="300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</p:grpSp>
      <p:pic>
        <p:nvPicPr>
          <p:cNvPr id="1032" name="Picture 8" descr="C:\Users\seonw\Desktop\Artboard 11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83" y="1021312"/>
            <a:ext cx="6691845" cy="15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그룹 38"/>
          <p:cNvGrpSpPr/>
          <p:nvPr/>
        </p:nvGrpSpPr>
        <p:grpSpPr>
          <a:xfrm>
            <a:off x="2878738" y="1462652"/>
            <a:ext cx="5953126" cy="615553"/>
            <a:chOff x="2800350" y="1175104"/>
            <a:chExt cx="5953126" cy="6155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84D5A1-D98D-77B1-7783-013D78FFA8A5}"/>
                </a:ext>
              </a:extLst>
            </p:cNvPr>
            <p:cNvSpPr txBox="1"/>
            <p:nvPr/>
          </p:nvSpPr>
          <p:spPr>
            <a:xfrm>
              <a:off x="3488228" y="1248247"/>
              <a:ext cx="5265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 err="1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애니말랑</a:t>
              </a:r>
              <a:r>
                <a:rPr lang="ko-KR" altLang="en-US" sz="2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 곱셈 게임 소개 및 활용</a:t>
              </a:r>
              <a:endParaRPr lang="en-US" altLang="ko-KR" sz="24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  <p:pic>
          <p:nvPicPr>
            <p:cNvPr id="1030" name="Picture 6" descr="C:\Users\seonw\Desktop\Artboard 6@4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141" y="1680805"/>
              <a:ext cx="4989024" cy="5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직사각형 8"/>
            <p:cNvSpPr/>
            <p:nvPr/>
          </p:nvSpPr>
          <p:spPr>
            <a:xfrm>
              <a:off x="2800350" y="1175104"/>
              <a:ext cx="97155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3400" spc="-150" dirty="0">
                  <a:solidFill>
                    <a:srgbClr val="B5ABA6"/>
                  </a:solidFill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0</a:t>
              </a:r>
              <a:r>
                <a:rPr lang="en-US" altLang="ko-KR" sz="3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1</a:t>
              </a:r>
              <a:endParaRPr lang="ko-KR" altLang="en-US" sz="3400" dirty="0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C8090E6-9CBF-DE9F-C7B2-C1D162A155ED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2" name="Picture 2" descr="C:\Users\seonw\Desktop\4.png">
              <a:extLst>
                <a:ext uri="{FF2B5EF4-FFF2-40B4-BE49-F238E27FC236}">
                  <a16:creationId xmlns:a16="http://schemas.microsoft.com/office/drawing/2014/main" id="{435A2FB6-3741-8F28-94E8-DF3DC9360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5" descr="C:\Users\seonw\Desktop\3.png">
              <a:extLst>
                <a:ext uri="{FF2B5EF4-FFF2-40B4-BE49-F238E27FC236}">
                  <a16:creationId xmlns:a16="http://schemas.microsoft.com/office/drawing/2014/main" id="{ED0A63AE-9FE8-4742-9F71-82F666D4C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" descr="C:\Users\seonw\Desktop\Artboard 11@4x.png">
            <a:extLst>
              <a:ext uri="{FF2B5EF4-FFF2-40B4-BE49-F238E27FC236}">
                <a16:creationId xmlns:a16="http://schemas.microsoft.com/office/drawing/2014/main" id="{9D1C811B-0659-5368-4040-9FA8C390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96" y="3028865"/>
            <a:ext cx="6691845" cy="15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2DBF59AC-A8DD-FB79-A675-1AA67C1F4540}"/>
              </a:ext>
            </a:extLst>
          </p:cNvPr>
          <p:cNvGrpSpPr/>
          <p:nvPr/>
        </p:nvGrpSpPr>
        <p:grpSpPr>
          <a:xfrm>
            <a:off x="2817451" y="3470205"/>
            <a:ext cx="5953126" cy="615553"/>
            <a:chOff x="2800350" y="1175104"/>
            <a:chExt cx="5953126" cy="6155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9CB0C9-D3F0-45E0-F22E-C34DF254008A}"/>
                </a:ext>
              </a:extLst>
            </p:cNvPr>
            <p:cNvSpPr txBox="1"/>
            <p:nvPr/>
          </p:nvSpPr>
          <p:spPr>
            <a:xfrm>
              <a:off x="3488228" y="1248247"/>
              <a:ext cx="5265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애니 </a:t>
              </a:r>
              <a:r>
                <a:rPr lang="ko-KR" altLang="en-US" sz="2400" spc="-150" dirty="0" err="1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말랑</a:t>
              </a:r>
              <a:r>
                <a:rPr lang="ko-KR" altLang="en-US" sz="2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 곱셈 구성품 소개</a:t>
              </a:r>
              <a:endParaRPr lang="en-US" altLang="ko-KR" sz="24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  <p:pic>
          <p:nvPicPr>
            <p:cNvPr id="13" name="Picture 6" descr="C:\Users\seonw\Desktop\Artboard 6@4x.png">
              <a:extLst>
                <a:ext uri="{FF2B5EF4-FFF2-40B4-BE49-F238E27FC236}">
                  <a16:creationId xmlns:a16="http://schemas.microsoft.com/office/drawing/2014/main" id="{F6845CA1-AF8F-CFF8-B461-14E2DEED2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141" y="1680805"/>
              <a:ext cx="4989024" cy="5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147767E1-8824-F9C5-34A6-E992D98C69F3}"/>
                </a:ext>
              </a:extLst>
            </p:cNvPr>
            <p:cNvSpPr/>
            <p:nvPr/>
          </p:nvSpPr>
          <p:spPr>
            <a:xfrm>
              <a:off x="2800350" y="1175104"/>
              <a:ext cx="97155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3400" spc="-150" dirty="0">
                  <a:solidFill>
                    <a:srgbClr val="B5ABA6"/>
                  </a:solidFill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0</a:t>
              </a:r>
              <a:r>
                <a:rPr lang="en-US" altLang="ko-KR" sz="3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2</a:t>
              </a:r>
              <a:endParaRPr lang="ko-KR" altLang="en-US" sz="3400" dirty="0"/>
            </a:p>
          </p:txBody>
        </p:sp>
      </p:grpSp>
      <p:pic>
        <p:nvPicPr>
          <p:cNvPr id="19" name="Picture 8" descr="C:\Users\seonw\Desktop\Artboard 11@4x.png">
            <a:extLst>
              <a:ext uri="{FF2B5EF4-FFF2-40B4-BE49-F238E27FC236}">
                <a16:creationId xmlns:a16="http://schemas.microsoft.com/office/drawing/2014/main" id="{358249AD-FF50-6C9D-154B-91BBD895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96" y="4996166"/>
            <a:ext cx="6691845" cy="15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204EFF3D-31F2-870D-B6A2-DF5070C05965}"/>
              </a:ext>
            </a:extLst>
          </p:cNvPr>
          <p:cNvGrpSpPr/>
          <p:nvPr/>
        </p:nvGrpSpPr>
        <p:grpSpPr>
          <a:xfrm>
            <a:off x="2817451" y="5437506"/>
            <a:ext cx="5953126" cy="615553"/>
            <a:chOff x="2800350" y="1175104"/>
            <a:chExt cx="5953126" cy="61555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42F523-47E3-1838-5D3E-E3A043B43EC7}"/>
                </a:ext>
              </a:extLst>
            </p:cNvPr>
            <p:cNvSpPr txBox="1"/>
            <p:nvPr/>
          </p:nvSpPr>
          <p:spPr>
            <a:xfrm>
              <a:off x="3488228" y="1248247"/>
              <a:ext cx="5265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 err="1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애니말랑</a:t>
              </a:r>
              <a:r>
                <a:rPr lang="ko-KR" altLang="en-US" sz="2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 곱셈 게임 방법 안내</a:t>
              </a:r>
              <a:endParaRPr lang="en-US" altLang="ko-KR" sz="24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endParaRPr>
            </a:p>
          </p:txBody>
        </p:sp>
        <p:pic>
          <p:nvPicPr>
            <p:cNvPr id="23" name="Picture 6" descr="C:\Users\seonw\Desktop\Artboard 6@4x.png">
              <a:extLst>
                <a:ext uri="{FF2B5EF4-FFF2-40B4-BE49-F238E27FC236}">
                  <a16:creationId xmlns:a16="http://schemas.microsoft.com/office/drawing/2014/main" id="{CC395550-9834-1486-B6C4-E82200FF7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141" y="1680805"/>
              <a:ext cx="4989024" cy="5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BF765AF-A5C8-1351-6B56-179E794F98E4}"/>
                </a:ext>
              </a:extLst>
            </p:cNvPr>
            <p:cNvSpPr/>
            <p:nvPr/>
          </p:nvSpPr>
          <p:spPr>
            <a:xfrm>
              <a:off x="2800350" y="1175104"/>
              <a:ext cx="97155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3400" spc="-150" dirty="0">
                  <a:solidFill>
                    <a:srgbClr val="B5ABA6"/>
                  </a:solidFill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0</a:t>
              </a:r>
              <a:r>
                <a:rPr lang="en-US" altLang="ko-KR" sz="3400" spc="-150" dirty="0">
                  <a:latin typeface="Cafe24 Ssurround OTF Bold" panose="020F0800000000000000" pitchFamily="34" charset="-127"/>
                  <a:ea typeface="Cafe24 Ssurround OTF Bold" panose="020F0800000000000000" pitchFamily="34" charset="-127"/>
                </a:rPr>
                <a:t>3</a:t>
              </a:r>
              <a:endParaRPr lang="ko-KR" altLang="en-US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881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1293098" y="2677232"/>
            <a:ext cx="1004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자 그럼 이제 플레이 해볼까요</a:t>
            </a:r>
            <a:r>
              <a:rPr lang="en-US" altLang="ko-KR" sz="60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1293098" y="3889107"/>
            <a:ext cx="9724571" cy="29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420635" y="177975"/>
            <a:ext cx="5392908" cy="942336"/>
            <a:chOff x="2848177" y="177975"/>
            <a:chExt cx="5392908" cy="942336"/>
          </a:xfrm>
        </p:grpSpPr>
        <p:pic>
          <p:nvPicPr>
            <p:cNvPr id="3074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830"/>
            <a:stretch/>
          </p:blipFill>
          <p:spPr bwMode="auto">
            <a:xfrm>
              <a:off x="2848177" y="177975"/>
              <a:ext cx="2231489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/>
            <a:stretch/>
          </p:blipFill>
          <p:spPr bwMode="auto">
            <a:xfrm>
              <a:off x="6057733" y="177975"/>
              <a:ext cx="2183352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eonw\Desktop\Artboard 7@4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 r="33839"/>
            <a:stretch/>
          </p:blipFill>
          <p:spPr bwMode="auto">
            <a:xfrm>
              <a:off x="5037088" y="177975"/>
              <a:ext cx="1091676" cy="9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3954396" y="402047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본격 </a:t>
            </a:r>
            <a:r>
              <a:rPr lang="en-US" altLang="ko-KR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PLAY!!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C31E45-5FF9-E81B-5C27-7F13A4EE8BC5}"/>
              </a:ext>
            </a:extLst>
          </p:cNvPr>
          <p:cNvGrpSpPr/>
          <p:nvPr/>
        </p:nvGrpSpPr>
        <p:grpSpPr>
          <a:xfrm>
            <a:off x="-581917" y="-485897"/>
            <a:ext cx="13314373" cy="7726256"/>
            <a:chOff x="-624713" y="-485897"/>
            <a:chExt cx="13314373" cy="7726256"/>
          </a:xfrm>
        </p:grpSpPr>
        <p:pic>
          <p:nvPicPr>
            <p:cNvPr id="3" name="Picture 2" descr="C:\Users\seonw\Desktop\4.png">
              <a:extLst>
                <a:ext uri="{FF2B5EF4-FFF2-40B4-BE49-F238E27FC236}">
                  <a16:creationId xmlns:a16="http://schemas.microsoft.com/office/drawing/2014/main" id="{AF63E6D2-A360-484D-20DE-7637973C1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seonw\Desktop\3.png">
              <a:extLst>
                <a:ext uri="{FF2B5EF4-FFF2-40B4-BE49-F238E27FC236}">
                  <a16:creationId xmlns:a16="http://schemas.microsoft.com/office/drawing/2014/main" id="{C50EF56C-B33A-AEE6-9188-8DC592E3A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seonw\Desktop\1.png">
            <a:extLst>
              <a:ext uri="{FF2B5EF4-FFF2-40B4-BE49-F238E27FC236}">
                <a16:creationId xmlns:a16="http://schemas.microsoft.com/office/drawing/2014/main" id="{1BEEDE47-2FBA-CDBC-DEE0-7A35B7A6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66" y="4505778"/>
            <a:ext cx="3673333" cy="2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 소개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1124526" y="1991363"/>
            <a:ext cx="41078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곱셈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1124526" y="2834909"/>
            <a:ext cx="9514445" cy="208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초등학생을 위한 곱셈 보드게임이 나왔어요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구구단에 이어 쉬운 더 큰 수를 골라 재미있는 곱셈 </a:t>
            </a:r>
            <a:r>
              <a:rPr lang="ko-KR" altLang="en-US" sz="2400" dirty="0" err="1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도너츠로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만들었답니다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.</a:t>
            </a: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어떤 두 개의 카드를 골라도 같은 정답은 단 하나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!</a:t>
            </a:r>
          </a:p>
          <a:p>
            <a:pPr>
              <a:lnSpc>
                <a:spcPts val="4000"/>
              </a:lnSpc>
            </a:pP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누구보다 빨리 곱셈을 찾아 외쳐볼까요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?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248229" y="2697499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활용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988339" y="1104899"/>
            <a:ext cx="55619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곱셈의 관련 단원 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1025379" y="1998930"/>
            <a:ext cx="9514445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2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학년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2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학기 곱셈 구구  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(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많이 어려워할 수 있음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9F6DA2-C512-98EA-2D7D-318A2D80E45A}"/>
              </a:ext>
            </a:extLst>
          </p:cNvPr>
          <p:cNvSpPr txBox="1"/>
          <p:nvPr/>
        </p:nvSpPr>
        <p:spPr>
          <a:xfrm>
            <a:off x="1025379" y="2775789"/>
            <a:ext cx="9514445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3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학년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학기 두 자리 수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x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한 자리 수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,  (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이때부터 활용 가능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)</a:t>
            </a:r>
          </a:p>
          <a:p>
            <a:pPr>
              <a:lnSpc>
                <a:spcPts val="4000"/>
              </a:lnSpc>
            </a:pP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3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학년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2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학기 세 </a:t>
            </a:r>
            <a:r>
              <a:rPr lang="ko-KR" altLang="en-US" sz="2400" dirty="0" err="1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자리수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x </a:t>
            </a:r>
            <a:r>
              <a:rPr lang="ko-KR" altLang="en-US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두 자리 수 </a:t>
            </a:r>
            <a:r>
              <a:rPr lang="en-US" altLang="ko-KR" sz="2400" dirty="0"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852ED-F3D9-B1F5-3423-3204D475F53C}"/>
              </a:ext>
            </a:extLst>
          </p:cNvPr>
          <p:cNvSpPr txBox="1"/>
          <p:nvPr/>
        </p:nvSpPr>
        <p:spPr>
          <a:xfrm>
            <a:off x="988339" y="4173731"/>
            <a:ext cx="9514445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ko-KR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5</a:t>
            </a:r>
            <a:r>
              <a:rPr lang="ko-KR" altLang="en-US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학년 </a:t>
            </a:r>
            <a:r>
              <a:rPr lang="en-US" altLang="ko-KR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1</a:t>
            </a:r>
            <a:r>
              <a:rPr lang="ko-KR" altLang="en-US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학기 약수와 배수</a:t>
            </a:r>
            <a:r>
              <a:rPr lang="en-US" altLang="ko-KR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 (</a:t>
            </a:r>
            <a:r>
              <a:rPr lang="ko-KR" altLang="en-US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능숙하게 할 수 있는 단계</a:t>
            </a:r>
            <a:r>
              <a:rPr lang="en-US" altLang="ko-KR" sz="2400" dirty="0">
                <a:solidFill>
                  <a:srgbClr val="FF0000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rPr>
              <a:t>)</a:t>
            </a:r>
            <a:endParaRPr lang="en-US" altLang="ko-KR" sz="24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997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활용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988339" y="1104899"/>
            <a:ext cx="55619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곱셈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(2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학년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1299000" y="2030166"/>
            <a:ext cx="9489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-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카드를 놓고 각각을 살펴보며 구구단을 점검해 봅니다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  (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구구단 수준에서만 다룹니다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DE931D5-2F10-BA8C-7FAA-79AEB931A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007" y="3165591"/>
            <a:ext cx="3905795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7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DE931D5-2F10-BA8C-7FAA-79AEB931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07" y="3165591"/>
            <a:ext cx="3905795" cy="3162741"/>
          </a:xfrm>
          <a:prstGeom prst="rect">
            <a:avLst/>
          </a:prstGeom>
        </p:spPr>
      </p:pic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활용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988339" y="1104899"/>
            <a:ext cx="55619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애니말랑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 곱셈 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(5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학년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1299000" y="2030166"/>
            <a:ext cx="94891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-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카드를 보며 자연수는 곱셈으로 곱셈은 자연수로 바꾸어 다른 식으로 만들 수 있는지 살펴봅니다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4618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DE931D5-2F10-BA8C-7FAA-79AEB931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07" y="3165591"/>
            <a:ext cx="3905795" cy="3162741"/>
          </a:xfrm>
          <a:prstGeom prst="rect">
            <a:avLst/>
          </a:prstGeom>
        </p:spPr>
      </p:pic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988339" y="1104899"/>
            <a:ext cx="9489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1.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카드를 보며 곱셈식으로 바꾸어 보아요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1299000" y="2030166"/>
            <a:ext cx="94891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-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카드를 보며 자연수는 곱셈으로 곱셈은 자연수로 바꾸어 다른 식으로 만들 수 있는지 살펴봅니다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3402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D2B-B004-9728-2157-50673ABE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DE931D5-2F10-BA8C-7FAA-79AEB931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07" y="3165591"/>
            <a:ext cx="3905795" cy="3162741"/>
          </a:xfrm>
          <a:prstGeom prst="rect">
            <a:avLst/>
          </a:prstGeom>
        </p:spPr>
      </p:pic>
      <p:pic>
        <p:nvPicPr>
          <p:cNvPr id="4" name="Picture 6" descr="C:\Users\seonw\Desktop\대지 1@4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6" y="0"/>
            <a:ext cx="12234178" cy="68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onw\Desktop\Artboard 7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4" y="177975"/>
            <a:ext cx="3226116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5079666" y="402047"/>
            <a:ext cx="20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게임의 실제</a:t>
            </a:r>
            <a:endParaRPr lang="en-US" altLang="ko-KR" sz="2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4D5A1-D98D-77B1-7783-013D78FFA8A5}"/>
              </a:ext>
            </a:extLst>
          </p:cNvPr>
          <p:cNvSpPr txBox="1"/>
          <p:nvPr/>
        </p:nvSpPr>
        <p:spPr>
          <a:xfrm>
            <a:off x="988339" y="1104899"/>
            <a:ext cx="1084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2. 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주어진 수를 다양한 곱셈식으로 </a:t>
            </a:r>
            <a:r>
              <a:rPr lang="ko-KR" altLang="en-US" sz="3800" spc="-150" dirty="0" err="1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바꾸어보아요</a:t>
            </a:r>
            <a:endParaRPr lang="en-US" altLang="ko-KR" sz="3800" spc="-15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112043" y="1811035"/>
            <a:ext cx="9739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34863F-3268-72D2-CBCF-05E5A7D4EF8C}"/>
              </a:ext>
            </a:extLst>
          </p:cNvPr>
          <p:cNvGrpSpPr/>
          <p:nvPr/>
        </p:nvGrpSpPr>
        <p:grpSpPr>
          <a:xfrm>
            <a:off x="-624713" y="-485897"/>
            <a:ext cx="13314373" cy="7726256"/>
            <a:chOff x="-624713" y="-485897"/>
            <a:chExt cx="13314373" cy="7726256"/>
          </a:xfrm>
        </p:grpSpPr>
        <p:pic>
          <p:nvPicPr>
            <p:cNvPr id="8" name="Picture 2" descr="C:\Users\seonw\Desktop\4.png">
              <a:extLst>
                <a:ext uri="{FF2B5EF4-FFF2-40B4-BE49-F238E27FC236}">
                  <a16:creationId xmlns:a16="http://schemas.microsoft.com/office/drawing/2014/main" id="{D6AD62D4-F174-E5E5-673C-620C54BA2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5400">
              <a:off x="10581460" y="-485897"/>
              <a:ext cx="2108200" cy="21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seonw\Desktop\3.png">
              <a:extLst>
                <a:ext uri="{FF2B5EF4-FFF2-40B4-BE49-F238E27FC236}">
                  <a16:creationId xmlns:a16="http://schemas.microsoft.com/office/drawing/2014/main" id="{F11B6F24-541D-6373-6117-1F2ED670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9">
              <a:off x="-624713" y="5744934"/>
              <a:ext cx="14954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88D49FA-68D6-46A4-8881-35BB3BF45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1" y="4040095"/>
            <a:ext cx="2842676" cy="2394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1639C-BDFC-A482-7B39-6F7B03E4F90B}"/>
              </a:ext>
            </a:extLst>
          </p:cNvPr>
          <p:cNvSpPr txBox="1"/>
          <p:nvPr/>
        </p:nvSpPr>
        <p:spPr>
          <a:xfrm>
            <a:off x="1299000" y="2030166"/>
            <a:ext cx="9489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-</a:t>
            </a:r>
            <a:r>
              <a:rPr lang="ko-KR" altLang="en-US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학습지에 주어진 수를 다양한 곱셈식으로 나타내 봅시다</a:t>
            </a:r>
            <a:r>
              <a:rPr lang="en-US" altLang="ko-KR" sz="3800" spc="-15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539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766</Words>
  <Application>Microsoft Office PowerPoint</Application>
  <PresentationFormat>와이드스크린</PresentationFormat>
  <Paragraphs>169</Paragraphs>
  <Slides>30</Slides>
  <Notes>0</Notes>
  <HiddenSlides>1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6" baseType="lpstr">
      <vt:lpstr>Noto Sans KR Medium</vt:lpstr>
      <vt:lpstr>맑은 고딕</vt:lpstr>
      <vt:lpstr>배달의민족 주아</vt:lpstr>
      <vt:lpstr>Arial</vt:lpstr>
      <vt:lpstr>Cafe24 Ssurround OTF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사랑 수학</dc:creator>
  <cp:lastModifiedBy>정지호</cp:lastModifiedBy>
  <cp:revision>34</cp:revision>
  <dcterms:created xsi:type="dcterms:W3CDTF">2024-03-06T05:36:35Z</dcterms:created>
  <dcterms:modified xsi:type="dcterms:W3CDTF">2024-04-07T23:42:04Z</dcterms:modified>
</cp:coreProperties>
</file>